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6" r:id="rId4"/>
    <p:sldId id="259" r:id="rId5"/>
    <p:sldId id="268" r:id="rId6"/>
    <p:sldId id="269" r:id="rId7"/>
    <p:sldId id="270" r:id="rId8"/>
    <p:sldId id="271" r:id="rId9"/>
    <p:sldId id="272" r:id="rId10"/>
    <p:sldId id="273" r:id="rId11"/>
    <p:sldId id="274" r:id="rId12"/>
    <p:sldId id="275" r:id="rId13"/>
    <p:sldId id="276" r:id="rId14"/>
    <p:sldId id="277" r:id="rId15"/>
    <p:sldId id="278" r:id="rId16"/>
    <p:sldId id="281" r:id="rId17"/>
    <p:sldId id="279" r:id="rId18"/>
    <p:sldId id="280" r:id="rId19"/>
    <p:sldId id="282"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8" d="100"/>
          <a:sy n="78" d="100"/>
        </p:scale>
        <p:origin x="96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F5E61F-84A3-4722-B39B-4705996A0B9F}" type="datetimeFigureOut">
              <a:rPr lang="en-GB" smtClean="0"/>
              <a:t>07/04/2025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B23135-62F1-41F9-A692-5E2120E034C3}" type="slidenum">
              <a:rPr lang="en-GB" smtClean="0"/>
              <a:t>‹#›</a:t>
            </a:fld>
            <a:endParaRPr lang="en-GB"/>
          </a:p>
        </p:txBody>
      </p:sp>
    </p:spTree>
    <p:extLst>
      <p:ext uri="{BB962C8B-B14F-4D97-AF65-F5344CB8AC3E}">
        <p14:creationId xmlns:p14="http://schemas.microsoft.com/office/powerpoint/2010/main" val="740468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F5E61F-84A3-4722-B39B-4705996A0B9F}" type="datetimeFigureOut">
              <a:rPr lang="en-GB" smtClean="0"/>
              <a:t>07/04/2025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B23135-62F1-41F9-A692-5E2120E034C3}" type="slidenum">
              <a:rPr lang="en-GB" smtClean="0"/>
              <a:t>‹#›</a:t>
            </a:fld>
            <a:endParaRPr lang="en-GB"/>
          </a:p>
        </p:txBody>
      </p:sp>
    </p:spTree>
    <p:extLst>
      <p:ext uri="{BB962C8B-B14F-4D97-AF65-F5344CB8AC3E}">
        <p14:creationId xmlns:p14="http://schemas.microsoft.com/office/powerpoint/2010/main" val="3439480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F5E61F-84A3-4722-B39B-4705996A0B9F}" type="datetimeFigureOut">
              <a:rPr lang="en-GB" smtClean="0"/>
              <a:t>07/04/2025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B23135-62F1-41F9-A692-5E2120E034C3}" type="slidenum">
              <a:rPr lang="en-GB" smtClean="0"/>
              <a:t>‹#›</a:t>
            </a:fld>
            <a:endParaRPr lang="en-GB"/>
          </a:p>
        </p:txBody>
      </p:sp>
    </p:spTree>
    <p:extLst>
      <p:ext uri="{BB962C8B-B14F-4D97-AF65-F5344CB8AC3E}">
        <p14:creationId xmlns:p14="http://schemas.microsoft.com/office/powerpoint/2010/main" val="430811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F5E61F-84A3-4722-B39B-4705996A0B9F}" type="datetimeFigureOut">
              <a:rPr lang="en-GB" smtClean="0"/>
              <a:t>07/04/2025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B23135-62F1-41F9-A692-5E2120E034C3}" type="slidenum">
              <a:rPr lang="en-GB" smtClean="0"/>
              <a:t>‹#›</a:t>
            </a:fld>
            <a:endParaRPr lang="en-GB"/>
          </a:p>
        </p:txBody>
      </p:sp>
    </p:spTree>
    <p:extLst>
      <p:ext uri="{BB962C8B-B14F-4D97-AF65-F5344CB8AC3E}">
        <p14:creationId xmlns:p14="http://schemas.microsoft.com/office/powerpoint/2010/main" val="2877360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F5E61F-84A3-4722-B39B-4705996A0B9F}" type="datetimeFigureOut">
              <a:rPr lang="en-GB" smtClean="0"/>
              <a:t>07/04/2025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B23135-62F1-41F9-A692-5E2120E034C3}" type="slidenum">
              <a:rPr lang="en-GB" smtClean="0"/>
              <a:t>‹#›</a:t>
            </a:fld>
            <a:endParaRPr lang="en-GB"/>
          </a:p>
        </p:txBody>
      </p:sp>
    </p:spTree>
    <p:extLst>
      <p:ext uri="{BB962C8B-B14F-4D97-AF65-F5344CB8AC3E}">
        <p14:creationId xmlns:p14="http://schemas.microsoft.com/office/powerpoint/2010/main" val="275551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F5E61F-84A3-4722-B39B-4705996A0B9F}" type="datetimeFigureOut">
              <a:rPr lang="en-GB" smtClean="0"/>
              <a:t>07/04/2025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B23135-62F1-41F9-A692-5E2120E034C3}" type="slidenum">
              <a:rPr lang="en-GB" smtClean="0"/>
              <a:t>‹#›</a:t>
            </a:fld>
            <a:endParaRPr lang="en-GB"/>
          </a:p>
        </p:txBody>
      </p:sp>
    </p:spTree>
    <p:extLst>
      <p:ext uri="{BB962C8B-B14F-4D97-AF65-F5344CB8AC3E}">
        <p14:creationId xmlns:p14="http://schemas.microsoft.com/office/powerpoint/2010/main" val="1357621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F5E61F-84A3-4722-B39B-4705996A0B9F}" type="datetimeFigureOut">
              <a:rPr lang="en-GB" smtClean="0"/>
              <a:t>07/04/2025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CB23135-62F1-41F9-A692-5E2120E034C3}" type="slidenum">
              <a:rPr lang="en-GB" smtClean="0"/>
              <a:t>‹#›</a:t>
            </a:fld>
            <a:endParaRPr lang="en-GB"/>
          </a:p>
        </p:txBody>
      </p:sp>
    </p:spTree>
    <p:extLst>
      <p:ext uri="{BB962C8B-B14F-4D97-AF65-F5344CB8AC3E}">
        <p14:creationId xmlns:p14="http://schemas.microsoft.com/office/powerpoint/2010/main" val="1019661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F5E61F-84A3-4722-B39B-4705996A0B9F}" type="datetimeFigureOut">
              <a:rPr lang="en-GB" smtClean="0"/>
              <a:t>07/04/2025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CB23135-62F1-41F9-A692-5E2120E034C3}" type="slidenum">
              <a:rPr lang="en-GB" smtClean="0"/>
              <a:t>‹#›</a:t>
            </a:fld>
            <a:endParaRPr lang="en-GB"/>
          </a:p>
        </p:txBody>
      </p:sp>
    </p:spTree>
    <p:extLst>
      <p:ext uri="{BB962C8B-B14F-4D97-AF65-F5344CB8AC3E}">
        <p14:creationId xmlns:p14="http://schemas.microsoft.com/office/powerpoint/2010/main" val="3634428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F5E61F-84A3-4722-B39B-4705996A0B9F}" type="datetimeFigureOut">
              <a:rPr lang="en-GB" smtClean="0"/>
              <a:t>07/04/2025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CB23135-62F1-41F9-A692-5E2120E034C3}" type="slidenum">
              <a:rPr lang="en-GB" smtClean="0"/>
              <a:t>‹#›</a:t>
            </a:fld>
            <a:endParaRPr lang="en-GB"/>
          </a:p>
        </p:txBody>
      </p:sp>
    </p:spTree>
    <p:extLst>
      <p:ext uri="{BB962C8B-B14F-4D97-AF65-F5344CB8AC3E}">
        <p14:creationId xmlns:p14="http://schemas.microsoft.com/office/powerpoint/2010/main" val="4009210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F5E61F-84A3-4722-B39B-4705996A0B9F}" type="datetimeFigureOut">
              <a:rPr lang="en-GB" smtClean="0"/>
              <a:t>07/04/2025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B23135-62F1-41F9-A692-5E2120E034C3}" type="slidenum">
              <a:rPr lang="en-GB" smtClean="0"/>
              <a:t>‹#›</a:t>
            </a:fld>
            <a:endParaRPr lang="en-GB"/>
          </a:p>
        </p:txBody>
      </p:sp>
    </p:spTree>
    <p:extLst>
      <p:ext uri="{BB962C8B-B14F-4D97-AF65-F5344CB8AC3E}">
        <p14:creationId xmlns:p14="http://schemas.microsoft.com/office/powerpoint/2010/main" val="3033408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F5E61F-84A3-4722-B39B-4705996A0B9F}" type="datetimeFigureOut">
              <a:rPr lang="en-GB" smtClean="0"/>
              <a:t>07/04/2025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B23135-62F1-41F9-A692-5E2120E034C3}" type="slidenum">
              <a:rPr lang="en-GB" smtClean="0"/>
              <a:t>‹#›</a:t>
            </a:fld>
            <a:endParaRPr lang="en-GB"/>
          </a:p>
        </p:txBody>
      </p:sp>
    </p:spTree>
    <p:extLst>
      <p:ext uri="{BB962C8B-B14F-4D97-AF65-F5344CB8AC3E}">
        <p14:creationId xmlns:p14="http://schemas.microsoft.com/office/powerpoint/2010/main" val="3000394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F5E61F-84A3-4722-B39B-4705996A0B9F}" type="datetimeFigureOut">
              <a:rPr lang="en-GB" smtClean="0"/>
              <a:t>07/04/2025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B23135-62F1-41F9-A692-5E2120E034C3}" type="slidenum">
              <a:rPr lang="en-GB" smtClean="0"/>
              <a:t>‹#›</a:t>
            </a:fld>
            <a:endParaRPr lang="en-GB"/>
          </a:p>
        </p:txBody>
      </p:sp>
    </p:spTree>
    <p:extLst>
      <p:ext uri="{BB962C8B-B14F-4D97-AF65-F5344CB8AC3E}">
        <p14:creationId xmlns:p14="http://schemas.microsoft.com/office/powerpoint/2010/main" val="2494800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5AD58-9D47-4577-BEF2-A94EF910F0C1}"/>
              </a:ext>
            </a:extLst>
          </p:cNvPr>
          <p:cNvSpPr>
            <a:spLocks noGrp="1"/>
          </p:cNvSpPr>
          <p:nvPr>
            <p:ph type="ctrTitle"/>
          </p:nvPr>
        </p:nvSpPr>
        <p:spPr/>
        <p:txBody>
          <a:bodyPr/>
          <a:lstStyle/>
          <a:p>
            <a:r>
              <a:rPr lang="en-GB" dirty="0"/>
              <a:t>‘Being loved into life’</a:t>
            </a:r>
          </a:p>
        </p:txBody>
      </p:sp>
      <p:sp>
        <p:nvSpPr>
          <p:cNvPr id="3" name="Subtitle 2">
            <a:extLst>
              <a:ext uri="{FF2B5EF4-FFF2-40B4-BE49-F238E27FC236}">
                <a16:creationId xmlns:a16="http://schemas.microsoft.com/office/drawing/2014/main" id="{87A994B7-076D-451C-9F3A-ACEA5CA1249C}"/>
              </a:ext>
            </a:extLst>
          </p:cNvPr>
          <p:cNvSpPr>
            <a:spLocks noGrp="1"/>
          </p:cNvSpPr>
          <p:nvPr>
            <p:ph type="subTitle" idx="1"/>
          </p:nvPr>
        </p:nvSpPr>
        <p:spPr>
          <a:xfrm>
            <a:off x="1143000" y="3981450"/>
            <a:ext cx="6858000" cy="1276350"/>
          </a:xfrm>
        </p:spPr>
        <p:txBody>
          <a:bodyPr/>
          <a:lstStyle/>
          <a:p>
            <a:r>
              <a:rPr lang="en-GB" dirty="0"/>
              <a:t>St Peter’s Ruddington</a:t>
            </a:r>
          </a:p>
          <a:p>
            <a:r>
              <a:rPr lang="en-GB" dirty="0"/>
              <a:t>Lent Course 2025</a:t>
            </a:r>
          </a:p>
        </p:txBody>
      </p:sp>
    </p:spTree>
    <p:extLst>
      <p:ext uri="{BB962C8B-B14F-4D97-AF65-F5344CB8AC3E}">
        <p14:creationId xmlns:p14="http://schemas.microsoft.com/office/powerpoint/2010/main" val="1687484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213D11-6BFE-4B55-97C6-9D0C8A510D5A}"/>
              </a:ext>
            </a:extLst>
          </p:cNvPr>
          <p:cNvSpPr>
            <a:spLocks noGrp="1"/>
          </p:cNvSpPr>
          <p:nvPr>
            <p:ph idx="1"/>
          </p:nvPr>
        </p:nvSpPr>
        <p:spPr>
          <a:xfrm>
            <a:off x="628650" y="589547"/>
            <a:ext cx="7886700" cy="6172200"/>
          </a:xfrm>
        </p:spPr>
        <p:txBody>
          <a:bodyPr>
            <a:normAutofit/>
          </a:bodyPr>
          <a:lstStyle/>
          <a:p>
            <a:pPr marL="0" indent="0">
              <a:buNone/>
            </a:pPr>
            <a:r>
              <a:rPr lang="en-GB" sz="3200" b="1" baseline="30000" dirty="0"/>
              <a:t>15 </a:t>
            </a:r>
            <a:r>
              <a:rPr lang="en-GB" sz="3200" dirty="0"/>
              <a:t>I do not understand what I do. For what I want to do I do not do, but what I hate I do. </a:t>
            </a:r>
            <a:r>
              <a:rPr lang="en-GB" sz="3200" b="1" baseline="30000" dirty="0"/>
              <a:t>16 </a:t>
            </a:r>
            <a:r>
              <a:rPr lang="en-GB" sz="3200" dirty="0"/>
              <a:t>And if I do what I do not want to do, I agree that the law is good. </a:t>
            </a:r>
            <a:r>
              <a:rPr lang="en-GB" sz="3200" b="1" baseline="30000" dirty="0"/>
              <a:t>17 </a:t>
            </a:r>
            <a:r>
              <a:rPr lang="en-GB" sz="3200" dirty="0"/>
              <a:t>As it is, it is no longer I myself who do it, but it is sin living in me. </a:t>
            </a:r>
            <a:r>
              <a:rPr lang="en-GB" sz="3200" b="1" baseline="30000" dirty="0"/>
              <a:t>18 </a:t>
            </a:r>
            <a:r>
              <a:rPr lang="en-GB" sz="3200" dirty="0"/>
              <a:t>For I know that good itself does not dwell in me, that is, in my sinful nature. For I have the desire to do what is good, but I cannot carry it out. </a:t>
            </a:r>
            <a:r>
              <a:rPr lang="en-GB" sz="3200" b="1" baseline="30000" dirty="0"/>
              <a:t>19 </a:t>
            </a:r>
            <a:r>
              <a:rPr lang="en-GB" sz="3200" dirty="0"/>
              <a:t>For I do not do the good I want to do, but the evil I do not want to do—this I keep on doing. </a:t>
            </a:r>
            <a:r>
              <a:rPr lang="en-GB" sz="3200" b="1" baseline="30000" dirty="0"/>
              <a:t>20 </a:t>
            </a:r>
            <a:r>
              <a:rPr lang="en-GB" sz="3200" dirty="0"/>
              <a:t>Now if I do what I do not want to do, it is no longer I who do it, but it is sin living in me that does it.</a:t>
            </a:r>
          </a:p>
          <a:p>
            <a:pPr marL="0" indent="0">
              <a:buNone/>
            </a:pPr>
            <a:endParaRPr lang="en-GB" dirty="0"/>
          </a:p>
        </p:txBody>
      </p:sp>
    </p:spTree>
    <p:extLst>
      <p:ext uri="{BB962C8B-B14F-4D97-AF65-F5344CB8AC3E}">
        <p14:creationId xmlns:p14="http://schemas.microsoft.com/office/powerpoint/2010/main" val="3687349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CAC19D-88BF-4890-87FD-529DCA433FCF}"/>
              </a:ext>
            </a:extLst>
          </p:cNvPr>
          <p:cNvSpPr>
            <a:spLocks noGrp="1"/>
          </p:cNvSpPr>
          <p:nvPr>
            <p:ph idx="1"/>
          </p:nvPr>
        </p:nvSpPr>
        <p:spPr/>
        <p:txBody>
          <a:bodyPr/>
          <a:lstStyle/>
          <a:p>
            <a:pPr marL="0" indent="0">
              <a:buNone/>
            </a:pPr>
            <a:r>
              <a:rPr lang="en-GB" sz="3200" b="1" baseline="30000" dirty="0"/>
              <a:t>24 </a:t>
            </a:r>
            <a:r>
              <a:rPr lang="en-GB" sz="3200" dirty="0"/>
              <a:t>What a wretched man I am! Who will rescue me from this body that is subject to death? </a:t>
            </a:r>
            <a:r>
              <a:rPr lang="en-GB" sz="3200" b="1" baseline="30000" dirty="0"/>
              <a:t>25 </a:t>
            </a:r>
            <a:r>
              <a:rPr lang="en-GB" sz="3200" dirty="0"/>
              <a:t>Thanks be to God, who delivers me through Jesus Christ our Lord! </a:t>
            </a:r>
          </a:p>
          <a:p>
            <a:pPr marL="0" indent="0" algn="r">
              <a:buNone/>
            </a:pPr>
            <a:r>
              <a:rPr lang="en-GB" sz="3200" dirty="0"/>
              <a:t>Romans 7:15-20,24-25</a:t>
            </a:r>
          </a:p>
          <a:p>
            <a:endParaRPr lang="en-GB" dirty="0"/>
          </a:p>
        </p:txBody>
      </p:sp>
    </p:spTree>
    <p:extLst>
      <p:ext uri="{BB962C8B-B14F-4D97-AF65-F5344CB8AC3E}">
        <p14:creationId xmlns:p14="http://schemas.microsoft.com/office/powerpoint/2010/main" val="1155760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F8B255-9896-47F6-ACF2-5BD027566603}"/>
              </a:ext>
            </a:extLst>
          </p:cNvPr>
          <p:cNvSpPr>
            <a:spLocks noGrp="1"/>
          </p:cNvSpPr>
          <p:nvPr>
            <p:ph idx="1"/>
          </p:nvPr>
        </p:nvSpPr>
        <p:spPr/>
        <p:txBody>
          <a:bodyPr/>
          <a:lstStyle/>
          <a:p>
            <a:pPr marL="0" indent="0">
              <a:buNone/>
            </a:pPr>
            <a:r>
              <a:rPr lang="en-GB" sz="4000" dirty="0"/>
              <a:t>Intentionally noticing God the Holy Spirit at work is going to take all of us: </a:t>
            </a:r>
          </a:p>
          <a:p>
            <a:pPr marL="0" indent="0">
              <a:buNone/>
            </a:pPr>
            <a:r>
              <a:rPr lang="en-GB" sz="4000" b="1" dirty="0"/>
              <a:t>Body, mind and spirit.</a:t>
            </a:r>
          </a:p>
          <a:p>
            <a:endParaRPr lang="en-GB" dirty="0"/>
          </a:p>
        </p:txBody>
      </p:sp>
    </p:spTree>
    <p:extLst>
      <p:ext uri="{BB962C8B-B14F-4D97-AF65-F5344CB8AC3E}">
        <p14:creationId xmlns:p14="http://schemas.microsoft.com/office/powerpoint/2010/main" val="4191147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D6D5A-B0E3-427E-9FA1-4D05CACCA209}"/>
              </a:ext>
            </a:extLst>
          </p:cNvPr>
          <p:cNvSpPr>
            <a:spLocks noGrp="1"/>
          </p:cNvSpPr>
          <p:nvPr>
            <p:ph type="title"/>
          </p:nvPr>
        </p:nvSpPr>
        <p:spPr/>
        <p:txBody>
          <a:bodyPr/>
          <a:lstStyle/>
          <a:p>
            <a:r>
              <a:rPr lang="en-GB" dirty="0"/>
              <a:t>Body</a:t>
            </a:r>
          </a:p>
        </p:txBody>
      </p:sp>
      <p:sp>
        <p:nvSpPr>
          <p:cNvPr id="3" name="Content Placeholder 2">
            <a:extLst>
              <a:ext uri="{FF2B5EF4-FFF2-40B4-BE49-F238E27FC236}">
                <a16:creationId xmlns:a16="http://schemas.microsoft.com/office/drawing/2014/main" id="{B37DC55D-42D1-4B53-89EC-237B03A5659A}"/>
              </a:ext>
            </a:extLst>
          </p:cNvPr>
          <p:cNvSpPr>
            <a:spLocks noGrp="1"/>
          </p:cNvSpPr>
          <p:nvPr>
            <p:ph idx="1"/>
          </p:nvPr>
        </p:nvSpPr>
        <p:spPr/>
        <p:txBody>
          <a:bodyPr>
            <a:normAutofit/>
          </a:bodyPr>
          <a:lstStyle/>
          <a:p>
            <a:r>
              <a:rPr lang="en-GB" sz="3600" dirty="0"/>
              <a:t>How might exercise help?</a:t>
            </a:r>
          </a:p>
          <a:p>
            <a:r>
              <a:rPr lang="en-GB" sz="3600" dirty="0"/>
              <a:t>What about our sleep?</a:t>
            </a:r>
          </a:p>
          <a:p>
            <a:r>
              <a:rPr lang="en-GB" sz="3600" dirty="0"/>
              <a:t>How much do we eat and drink?</a:t>
            </a:r>
          </a:p>
          <a:p>
            <a:pPr marL="0" indent="0">
              <a:buNone/>
            </a:pPr>
            <a:r>
              <a:rPr lang="en-GB" sz="3600" dirty="0"/>
              <a:t>“Don’t drink too much wine. That cheapens your life. Drink the Spirit of God, huge drafts of him.” (Eph. 5:18) </a:t>
            </a:r>
          </a:p>
        </p:txBody>
      </p:sp>
    </p:spTree>
    <p:extLst>
      <p:ext uri="{BB962C8B-B14F-4D97-AF65-F5344CB8AC3E}">
        <p14:creationId xmlns:p14="http://schemas.microsoft.com/office/powerpoint/2010/main" val="3534727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98B92-2F1F-4426-9742-605E84CEDFAD}"/>
              </a:ext>
            </a:extLst>
          </p:cNvPr>
          <p:cNvSpPr>
            <a:spLocks noGrp="1"/>
          </p:cNvSpPr>
          <p:nvPr>
            <p:ph type="title"/>
          </p:nvPr>
        </p:nvSpPr>
        <p:spPr/>
        <p:txBody>
          <a:bodyPr/>
          <a:lstStyle/>
          <a:p>
            <a:r>
              <a:rPr lang="en-GB" dirty="0"/>
              <a:t>Minds</a:t>
            </a:r>
          </a:p>
        </p:txBody>
      </p:sp>
      <p:sp>
        <p:nvSpPr>
          <p:cNvPr id="3" name="Content Placeholder 2">
            <a:extLst>
              <a:ext uri="{FF2B5EF4-FFF2-40B4-BE49-F238E27FC236}">
                <a16:creationId xmlns:a16="http://schemas.microsoft.com/office/drawing/2014/main" id="{B17E4CB6-089E-4C35-BC3F-2517850D2C7F}"/>
              </a:ext>
            </a:extLst>
          </p:cNvPr>
          <p:cNvSpPr>
            <a:spLocks noGrp="1"/>
          </p:cNvSpPr>
          <p:nvPr>
            <p:ph idx="1"/>
          </p:nvPr>
        </p:nvSpPr>
        <p:spPr/>
        <p:txBody>
          <a:bodyPr>
            <a:normAutofit/>
          </a:bodyPr>
          <a:lstStyle/>
          <a:p>
            <a:r>
              <a:rPr lang="en-GB" sz="3600" dirty="0"/>
              <a:t>‘You are what you eat’? You are what you think, what we watch and what we read?</a:t>
            </a:r>
          </a:p>
          <a:p>
            <a:r>
              <a:rPr lang="en-GB" sz="3600" dirty="0"/>
              <a:t>When do we give our minds a rest?</a:t>
            </a:r>
          </a:p>
          <a:p>
            <a:r>
              <a:rPr lang="en-GB" sz="3600" dirty="0"/>
              <a:t>How do we keep our minds sharp, alert to the presence of God?</a:t>
            </a:r>
          </a:p>
        </p:txBody>
      </p:sp>
    </p:spTree>
    <p:extLst>
      <p:ext uri="{BB962C8B-B14F-4D97-AF65-F5344CB8AC3E}">
        <p14:creationId xmlns:p14="http://schemas.microsoft.com/office/powerpoint/2010/main" val="743550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13715-A885-42D6-B31D-29D250C4C2F1}"/>
              </a:ext>
            </a:extLst>
          </p:cNvPr>
          <p:cNvSpPr>
            <a:spLocks noGrp="1"/>
          </p:cNvSpPr>
          <p:nvPr>
            <p:ph type="title"/>
          </p:nvPr>
        </p:nvSpPr>
        <p:spPr/>
        <p:txBody>
          <a:bodyPr/>
          <a:lstStyle/>
          <a:p>
            <a:r>
              <a:rPr lang="en-GB" dirty="0"/>
              <a:t>Spirit</a:t>
            </a:r>
          </a:p>
        </p:txBody>
      </p:sp>
      <p:sp>
        <p:nvSpPr>
          <p:cNvPr id="3" name="Content Placeholder 2">
            <a:extLst>
              <a:ext uri="{FF2B5EF4-FFF2-40B4-BE49-F238E27FC236}">
                <a16:creationId xmlns:a16="http://schemas.microsoft.com/office/drawing/2014/main" id="{70247902-7523-4CDF-AB87-FB467522E51D}"/>
              </a:ext>
            </a:extLst>
          </p:cNvPr>
          <p:cNvSpPr>
            <a:spLocks noGrp="1"/>
          </p:cNvSpPr>
          <p:nvPr>
            <p:ph idx="1"/>
          </p:nvPr>
        </p:nvSpPr>
        <p:spPr>
          <a:xfrm>
            <a:off x="628650" y="1491916"/>
            <a:ext cx="7886700" cy="4685047"/>
          </a:xfrm>
        </p:spPr>
        <p:txBody>
          <a:bodyPr>
            <a:normAutofit fontScale="92500" lnSpcReduction="10000"/>
          </a:bodyPr>
          <a:lstStyle/>
          <a:p>
            <a:r>
              <a:rPr lang="en-GB" sz="3600" dirty="0"/>
              <a:t>Daily prayer</a:t>
            </a:r>
          </a:p>
          <a:p>
            <a:r>
              <a:rPr lang="en-GB" sz="3600" dirty="0"/>
              <a:t>Regular bible study.</a:t>
            </a:r>
          </a:p>
          <a:p>
            <a:r>
              <a:rPr lang="en-GB" sz="3600" dirty="0"/>
              <a:t>Weekly gathering as church (big on Sunday and small with your homegroups)</a:t>
            </a:r>
          </a:p>
          <a:p>
            <a:r>
              <a:rPr lang="en-GB" sz="3600" dirty="0"/>
              <a:t>The Examen.</a:t>
            </a:r>
          </a:p>
          <a:p>
            <a:pPr lvl="1"/>
            <a:r>
              <a:rPr lang="en-GB" sz="3200" b="1" dirty="0"/>
              <a:t>Give thanksgiving.</a:t>
            </a:r>
            <a:r>
              <a:rPr lang="en-GB" sz="3200" dirty="0"/>
              <a:t> </a:t>
            </a:r>
          </a:p>
          <a:p>
            <a:pPr lvl="1"/>
            <a:r>
              <a:rPr lang="en-GB" sz="3200" b="1" dirty="0"/>
              <a:t>Ask the Holy Spirit</a:t>
            </a:r>
            <a:endParaRPr lang="en-GB" sz="3200" dirty="0"/>
          </a:p>
          <a:p>
            <a:pPr lvl="1"/>
            <a:r>
              <a:rPr lang="en-GB" sz="3200" b="1" dirty="0"/>
              <a:t>Review and recognise your failures.</a:t>
            </a:r>
            <a:r>
              <a:rPr lang="en-GB" sz="3200" dirty="0"/>
              <a:t>  </a:t>
            </a:r>
          </a:p>
          <a:p>
            <a:pPr lvl="1"/>
            <a:r>
              <a:rPr lang="en-GB" sz="3200" b="1" dirty="0"/>
              <a:t>Ask for forgiveness and healing.</a:t>
            </a:r>
            <a:r>
              <a:rPr lang="en-GB" sz="3200" dirty="0"/>
              <a:t>  </a:t>
            </a:r>
          </a:p>
          <a:p>
            <a:pPr lvl="1"/>
            <a:r>
              <a:rPr lang="en-GB" sz="3200" b="1" dirty="0"/>
              <a:t>Pray about the next day.</a:t>
            </a:r>
            <a:r>
              <a:rPr lang="en-GB" sz="3200" dirty="0"/>
              <a:t> </a:t>
            </a:r>
          </a:p>
          <a:p>
            <a:endParaRPr lang="en-GB" dirty="0"/>
          </a:p>
        </p:txBody>
      </p:sp>
    </p:spTree>
    <p:extLst>
      <p:ext uri="{BB962C8B-B14F-4D97-AF65-F5344CB8AC3E}">
        <p14:creationId xmlns:p14="http://schemas.microsoft.com/office/powerpoint/2010/main" val="253996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AB0F2C4-8FA1-4815-9031-1D75EB79937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67450" y="557732"/>
            <a:ext cx="4609099" cy="5966472"/>
          </a:xfrm>
        </p:spPr>
      </p:pic>
    </p:spTree>
    <p:extLst>
      <p:ext uri="{BB962C8B-B14F-4D97-AF65-F5344CB8AC3E}">
        <p14:creationId xmlns:p14="http://schemas.microsoft.com/office/powerpoint/2010/main" val="2841907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E8C0D-3D78-43A1-B54C-84E533B0533E}"/>
              </a:ext>
            </a:extLst>
          </p:cNvPr>
          <p:cNvSpPr>
            <a:spLocks noGrp="1"/>
          </p:cNvSpPr>
          <p:nvPr>
            <p:ph type="title"/>
          </p:nvPr>
        </p:nvSpPr>
        <p:spPr/>
        <p:txBody>
          <a:bodyPr/>
          <a:lstStyle/>
          <a:p>
            <a:r>
              <a:rPr lang="en-GB" dirty="0"/>
              <a:t>‘One life in Christ’:</a:t>
            </a:r>
          </a:p>
        </p:txBody>
      </p:sp>
      <p:sp>
        <p:nvSpPr>
          <p:cNvPr id="3" name="Content Placeholder 2">
            <a:extLst>
              <a:ext uri="{FF2B5EF4-FFF2-40B4-BE49-F238E27FC236}">
                <a16:creationId xmlns:a16="http://schemas.microsoft.com/office/drawing/2014/main" id="{1CC07D83-D983-4B98-BCC5-AF7C7EC35010}"/>
              </a:ext>
            </a:extLst>
          </p:cNvPr>
          <p:cNvSpPr>
            <a:spLocks noGrp="1"/>
          </p:cNvSpPr>
          <p:nvPr>
            <p:ph idx="1"/>
          </p:nvPr>
        </p:nvSpPr>
        <p:spPr>
          <a:xfrm>
            <a:off x="628650" y="1564105"/>
            <a:ext cx="7886700" cy="4612858"/>
          </a:xfrm>
        </p:spPr>
        <p:txBody>
          <a:bodyPr>
            <a:noAutofit/>
          </a:bodyPr>
          <a:lstStyle/>
          <a:p>
            <a:pPr marL="0" indent="0">
              <a:buNone/>
            </a:pPr>
            <a:r>
              <a:rPr lang="en-GB" sz="3200" dirty="0"/>
              <a:t>The goal of the spiritual life is to allow the Spirit of Christ to influence all our activity, prayer as well as service. Our role in this process is to provide conditions in our lives to enable us to live in tune with his Spirit. Our effort is not a self-conscious striving to fill ourselves with important Christian virtues; it is more getting out of the way and allowing his spirit to transform all our activities. Christ will do the rest. </a:t>
            </a:r>
          </a:p>
        </p:txBody>
      </p:sp>
    </p:spTree>
    <p:extLst>
      <p:ext uri="{BB962C8B-B14F-4D97-AF65-F5344CB8AC3E}">
        <p14:creationId xmlns:p14="http://schemas.microsoft.com/office/powerpoint/2010/main" val="2128038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AB3717-98C1-49AF-B44B-782EDE894F08}"/>
              </a:ext>
            </a:extLst>
          </p:cNvPr>
          <p:cNvSpPr>
            <a:spLocks noGrp="1"/>
          </p:cNvSpPr>
          <p:nvPr>
            <p:ph idx="1"/>
          </p:nvPr>
        </p:nvSpPr>
        <p:spPr>
          <a:xfrm>
            <a:off x="628650" y="806116"/>
            <a:ext cx="7886700" cy="5919537"/>
          </a:xfrm>
        </p:spPr>
        <p:txBody>
          <a:bodyPr/>
          <a:lstStyle/>
          <a:p>
            <a:pPr marL="0" indent="0">
              <a:buNone/>
            </a:pPr>
            <a:r>
              <a:rPr lang="en-GB" sz="3200" dirty="0"/>
              <a:t>His Spirit has joined ours and will never abandon us. Gradually, we become more and more sensitive to the movements of this of Christ spirit in our own hearts; simultaneously we grow in sensitivity to the movement of his spirit in others. Subtly our vision of the world changes. We begin seeing everything in relationship to Christ and the Father, and so we carry on a continual dialogue with them. Without really trying, we find ourselves for fulfilling Paul’s injunction to the Ephesians to “Pray always.”</a:t>
            </a:r>
          </a:p>
          <a:p>
            <a:pPr marL="0" indent="0" algn="r">
              <a:buNone/>
            </a:pPr>
            <a:r>
              <a:rPr lang="en-GB" dirty="0"/>
              <a:t>Father Richard J Hauser SJ</a:t>
            </a:r>
          </a:p>
        </p:txBody>
      </p:sp>
    </p:spTree>
    <p:extLst>
      <p:ext uri="{BB962C8B-B14F-4D97-AF65-F5344CB8AC3E}">
        <p14:creationId xmlns:p14="http://schemas.microsoft.com/office/powerpoint/2010/main" val="3039416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B46A7-2083-4513-88C1-09761C6E22B8}"/>
              </a:ext>
            </a:extLst>
          </p:cNvPr>
          <p:cNvSpPr>
            <a:spLocks noGrp="1"/>
          </p:cNvSpPr>
          <p:nvPr>
            <p:ph type="title"/>
          </p:nvPr>
        </p:nvSpPr>
        <p:spPr/>
        <p:txBody>
          <a:bodyPr/>
          <a:lstStyle/>
          <a:p>
            <a:r>
              <a:rPr lang="en-GB" dirty="0"/>
              <a:t>Small group discussion</a:t>
            </a:r>
          </a:p>
        </p:txBody>
      </p:sp>
      <p:sp>
        <p:nvSpPr>
          <p:cNvPr id="3" name="Content Placeholder 2">
            <a:extLst>
              <a:ext uri="{FF2B5EF4-FFF2-40B4-BE49-F238E27FC236}">
                <a16:creationId xmlns:a16="http://schemas.microsoft.com/office/drawing/2014/main" id="{28568F54-E463-41A1-B3B1-1637415954F9}"/>
              </a:ext>
            </a:extLst>
          </p:cNvPr>
          <p:cNvSpPr>
            <a:spLocks noGrp="1"/>
          </p:cNvSpPr>
          <p:nvPr>
            <p:ph idx="1"/>
          </p:nvPr>
        </p:nvSpPr>
        <p:spPr>
          <a:xfrm>
            <a:off x="628650" y="1825624"/>
            <a:ext cx="7886700" cy="4667249"/>
          </a:xfrm>
        </p:spPr>
        <p:txBody>
          <a:bodyPr>
            <a:normAutofit/>
          </a:bodyPr>
          <a:lstStyle/>
          <a:p>
            <a:pPr marL="514350" indent="-514350">
              <a:buFont typeface="+mj-lt"/>
              <a:buAutoNum type="arabicPeriod"/>
            </a:pPr>
            <a:r>
              <a:rPr lang="en-GB" dirty="0"/>
              <a:t>Much of what Andrew has talk about is around helpful rhythms and practices. Share with each other what have you found useful in the past and what you might try to establish.</a:t>
            </a:r>
          </a:p>
          <a:p>
            <a:pPr marL="514350" indent="-514350">
              <a:buFont typeface="+mj-lt"/>
              <a:buAutoNum type="arabicPeriod"/>
            </a:pPr>
            <a:r>
              <a:rPr lang="en-GB" dirty="0"/>
              <a:t>How linked have your prayer and service been in the past? How might you strengthen this relationship?</a:t>
            </a:r>
          </a:p>
          <a:p>
            <a:pPr marL="514350" indent="-514350">
              <a:buFont typeface="+mj-lt"/>
              <a:buAutoNum type="arabicPeriod"/>
            </a:pPr>
            <a:r>
              <a:rPr lang="en-GB" dirty="0"/>
              <a:t>Do you see how everything (body, mind and spirit) links together to form one </a:t>
            </a:r>
            <a:r>
              <a:rPr lang="en-GB"/>
              <a:t>life in </a:t>
            </a:r>
            <a:r>
              <a:rPr lang="en-GB" dirty="0"/>
              <a:t>Christ?  Why do we find it easy to compartmentalise areas of our life?</a:t>
            </a:r>
          </a:p>
          <a:p>
            <a:pPr marL="0" indent="0">
              <a:buNone/>
            </a:pPr>
            <a:endParaRPr lang="en-GB" dirty="0"/>
          </a:p>
        </p:txBody>
      </p:sp>
    </p:spTree>
    <p:extLst>
      <p:ext uri="{BB962C8B-B14F-4D97-AF65-F5344CB8AC3E}">
        <p14:creationId xmlns:p14="http://schemas.microsoft.com/office/powerpoint/2010/main" val="214981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2D7E61-77B2-486D-84A3-E53D046824E1}"/>
              </a:ext>
            </a:extLst>
          </p:cNvPr>
          <p:cNvSpPr>
            <a:spLocks noGrp="1"/>
          </p:cNvSpPr>
          <p:nvPr>
            <p:ph idx="1"/>
          </p:nvPr>
        </p:nvSpPr>
        <p:spPr/>
        <p:txBody>
          <a:bodyPr>
            <a:normAutofit/>
          </a:bodyPr>
          <a:lstStyle/>
          <a:p>
            <a:pPr marL="0" indent="0">
              <a:buNone/>
            </a:pPr>
            <a:r>
              <a:rPr lang="en-GB" sz="7200" dirty="0"/>
              <a:t>Session 5: Living in the Spirit.</a:t>
            </a:r>
          </a:p>
        </p:txBody>
      </p:sp>
    </p:spTree>
    <p:extLst>
      <p:ext uri="{BB962C8B-B14F-4D97-AF65-F5344CB8AC3E}">
        <p14:creationId xmlns:p14="http://schemas.microsoft.com/office/powerpoint/2010/main" val="2389788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7A2E5B-DA51-4796-84E3-418B1A7E0E8F}"/>
              </a:ext>
            </a:extLst>
          </p:cNvPr>
          <p:cNvSpPr>
            <a:spLocks noGrp="1"/>
          </p:cNvSpPr>
          <p:nvPr>
            <p:ph type="title"/>
          </p:nvPr>
        </p:nvSpPr>
        <p:spPr/>
        <p:txBody>
          <a:bodyPr/>
          <a:lstStyle/>
          <a:p>
            <a:r>
              <a:rPr lang="en-GB" dirty="0"/>
              <a:t>Being loved into life: Lent 25</a:t>
            </a:r>
          </a:p>
        </p:txBody>
      </p:sp>
      <p:sp>
        <p:nvSpPr>
          <p:cNvPr id="5" name="Content Placeholder 4">
            <a:extLst>
              <a:ext uri="{FF2B5EF4-FFF2-40B4-BE49-F238E27FC236}">
                <a16:creationId xmlns:a16="http://schemas.microsoft.com/office/drawing/2014/main" id="{98E2BD01-B2D9-42FF-B29C-9044483DD3C3}"/>
              </a:ext>
            </a:extLst>
          </p:cNvPr>
          <p:cNvSpPr>
            <a:spLocks noGrp="1"/>
          </p:cNvSpPr>
          <p:nvPr>
            <p:ph idx="1"/>
          </p:nvPr>
        </p:nvSpPr>
        <p:spPr>
          <a:xfrm>
            <a:off x="628650" y="1576136"/>
            <a:ext cx="7886700" cy="4764505"/>
          </a:xfrm>
        </p:spPr>
        <p:txBody>
          <a:bodyPr>
            <a:normAutofit/>
          </a:bodyPr>
          <a:lstStyle/>
          <a:p>
            <a:pPr marL="0" indent="0">
              <a:buNone/>
            </a:pPr>
            <a:r>
              <a:rPr lang="en-GB" sz="3200" dirty="0"/>
              <a:t>Session 1: Scope and work of the Holy Spirit.</a:t>
            </a:r>
          </a:p>
          <a:p>
            <a:pPr marL="0" indent="0">
              <a:buNone/>
            </a:pPr>
            <a:r>
              <a:rPr lang="en-GB" sz="3200" dirty="0"/>
              <a:t>Session 2: Role of the Holy Spirit in Prayer.</a:t>
            </a:r>
          </a:p>
          <a:p>
            <a:pPr marL="0" indent="0">
              <a:buNone/>
            </a:pPr>
            <a:r>
              <a:rPr lang="en-GB" sz="3200" dirty="0"/>
              <a:t>Session 3: Lament</a:t>
            </a:r>
          </a:p>
          <a:p>
            <a:pPr marL="0" indent="0">
              <a:buNone/>
            </a:pPr>
            <a:r>
              <a:rPr lang="en-GB" sz="3200" dirty="0"/>
              <a:t>Session 4: Improving our Prayer life </a:t>
            </a:r>
          </a:p>
          <a:p>
            <a:pPr marL="0" indent="0">
              <a:buNone/>
            </a:pPr>
            <a:r>
              <a:rPr lang="en-GB" sz="3200" dirty="0"/>
              <a:t>		– the Examen.</a:t>
            </a:r>
          </a:p>
          <a:p>
            <a:pPr marL="0" indent="0">
              <a:buNone/>
            </a:pPr>
            <a:r>
              <a:rPr lang="en-GB" sz="3200" dirty="0"/>
              <a:t>Session 5: Living by the Spirit </a:t>
            </a:r>
          </a:p>
          <a:p>
            <a:pPr marL="0" indent="0">
              <a:buNone/>
            </a:pPr>
            <a:r>
              <a:rPr lang="en-GB" sz="3200" dirty="0"/>
              <a:t>	– how do we live this going forward?</a:t>
            </a:r>
          </a:p>
          <a:p>
            <a:pPr marL="0" indent="0">
              <a:buNone/>
            </a:pPr>
            <a:endParaRPr lang="en-GB" sz="3200" dirty="0"/>
          </a:p>
        </p:txBody>
      </p:sp>
    </p:spTree>
    <p:extLst>
      <p:ext uri="{BB962C8B-B14F-4D97-AF65-F5344CB8AC3E}">
        <p14:creationId xmlns:p14="http://schemas.microsoft.com/office/powerpoint/2010/main" val="2302555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7304A3-C123-4081-A6BE-BBE68B3142FE}"/>
              </a:ext>
            </a:extLst>
          </p:cNvPr>
          <p:cNvSpPr>
            <a:spLocks noGrp="1"/>
          </p:cNvSpPr>
          <p:nvPr>
            <p:ph idx="1"/>
          </p:nvPr>
        </p:nvSpPr>
        <p:spPr/>
        <p:txBody>
          <a:bodyPr>
            <a:normAutofit/>
          </a:bodyPr>
          <a:lstStyle/>
          <a:p>
            <a:pPr marL="0" indent="0">
              <a:buNone/>
            </a:pPr>
            <a:r>
              <a:rPr lang="en-GB" sz="6000" dirty="0"/>
              <a:t>What is holier? Praying or serving others?</a:t>
            </a:r>
          </a:p>
        </p:txBody>
      </p:sp>
    </p:spTree>
    <p:extLst>
      <p:ext uri="{BB962C8B-B14F-4D97-AF65-F5344CB8AC3E}">
        <p14:creationId xmlns:p14="http://schemas.microsoft.com/office/powerpoint/2010/main" val="253871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4F6BF-D3C3-4B8A-8F8F-A49FB7B58E55}"/>
              </a:ext>
            </a:extLst>
          </p:cNvPr>
          <p:cNvSpPr>
            <a:spLocks noGrp="1"/>
          </p:cNvSpPr>
          <p:nvPr>
            <p:ph type="title"/>
          </p:nvPr>
        </p:nvSpPr>
        <p:spPr>
          <a:xfrm>
            <a:off x="628650" y="346076"/>
            <a:ext cx="7886700" cy="768349"/>
          </a:xfrm>
        </p:spPr>
        <p:txBody>
          <a:bodyPr/>
          <a:lstStyle/>
          <a:p>
            <a:r>
              <a:rPr lang="en-GB" dirty="0"/>
              <a:t>Two models of Spirituality:</a:t>
            </a:r>
          </a:p>
        </p:txBody>
      </p:sp>
      <p:sp>
        <p:nvSpPr>
          <p:cNvPr id="3" name="Content Placeholder 2">
            <a:extLst>
              <a:ext uri="{FF2B5EF4-FFF2-40B4-BE49-F238E27FC236}">
                <a16:creationId xmlns:a16="http://schemas.microsoft.com/office/drawing/2014/main" id="{2E017737-4C54-403D-8600-D869921FE2E9}"/>
              </a:ext>
            </a:extLst>
          </p:cNvPr>
          <p:cNvSpPr>
            <a:spLocks noGrp="1"/>
          </p:cNvSpPr>
          <p:nvPr>
            <p:ph idx="1"/>
          </p:nvPr>
        </p:nvSpPr>
        <p:spPr>
          <a:xfrm>
            <a:off x="628650" y="1257300"/>
            <a:ext cx="7886700" cy="5438775"/>
          </a:xfrm>
        </p:spPr>
        <p:txBody>
          <a:bodyPr/>
          <a:lstStyle/>
          <a:p>
            <a:pPr marL="0" indent="0">
              <a:buNone/>
            </a:pPr>
            <a:r>
              <a:rPr lang="en-GB" dirty="0"/>
              <a:t>Scriptural Model: Self-in-God</a:t>
            </a:r>
          </a:p>
          <a:p>
            <a:pPr marL="0" indent="0">
              <a:buNone/>
            </a:pPr>
            <a:r>
              <a:rPr lang="en-GB" sz="2400" dirty="0"/>
              <a:t>	</a:t>
            </a:r>
          </a:p>
        </p:txBody>
      </p:sp>
      <p:sp>
        <p:nvSpPr>
          <p:cNvPr id="4" name="Isosceles Triangle 3">
            <a:extLst>
              <a:ext uri="{FF2B5EF4-FFF2-40B4-BE49-F238E27FC236}">
                <a16:creationId xmlns:a16="http://schemas.microsoft.com/office/drawing/2014/main" id="{F9A67586-8E32-4755-A1FF-423AE5AA34B0}"/>
              </a:ext>
            </a:extLst>
          </p:cNvPr>
          <p:cNvSpPr/>
          <p:nvPr/>
        </p:nvSpPr>
        <p:spPr>
          <a:xfrm flipH="1" flipV="1">
            <a:off x="3150393" y="2138362"/>
            <a:ext cx="2843213" cy="2295525"/>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Isosceles Triangle 5">
            <a:extLst>
              <a:ext uri="{FF2B5EF4-FFF2-40B4-BE49-F238E27FC236}">
                <a16:creationId xmlns:a16="http://schemas.microsoft.com/office/drawing/2014/main" id="{CAB3E368-54AD-49AE-9F22-98744C0AD531}"/>
              </a:ext>
            </a:extLst>
          </p:cNvPr>
          <p:cNvSpPr/>
          <p:nvPr/>
        </p:nvSpPr>
        <p:spPr>
          <a:xfrm>
            <a:off x="3075681" y="3143249"/>
            <a:ext cx="2992636" cy="2171700"/>
          </a:xfrm>
          <a:prstGeom prst="triangle">
            <a:avLst>
              <a:gd name="adj"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CA3D7F0A-63CF-40CD-A39A-9B9E45872B18}"/>
              </a:ext>
            </a:extLst>
          </p:cNvPr>
          <p:cNvSpPr txBox="1"/>
          <p:nvPr/>
        </p:nvSpPr>
        <p:spPr>
          <a:xfrm>
            <a:off x="2809874" y="1704975"/>
            <a:ext cx="3609975" cy="523220"/>
          </a:xfrm>
          <a:prstGeom prst="rect">
            <a:avLst/>
          </a:prstGeom>
          <a:noFill/>
        </p:spPr>
        <p:txBody>
          <a:bodyPr wrap="square" rtlCol="0">
            <a:spAutoFit/>
          </a:bodyPr>
          <a:lstStyle/>
          <a:p>
            <a:r>
              <a:rPr lang="en-GB" sz="2800" dirty="0"/>
              <a:t>Father			      Son</a:t>
            </a:r>
          </a:p>
        </p:txBody>
      </p:sp>
      <p:sp>
        <p:nvSpPr>
          <p:cNvPr id="13" name="TextBox 12">
            <a:extLst>
              <a:ext uri="{FF2B5EF4-FFF2-40B4-BE49-F238E27FC236}">
                <a16:creationId xmlns:a16="http://schemas.microsoft.com/office/drawing/2014/main" id="{3EA098C6-A239-4757-9AD9-E871F180F556}"/>
              </a:ext>
            </a:extLst>
          </p:cNvPr>
          <p:cNvSpPr txBox="1"/>
          <p:nvPr/>
        </p:nvSpPr>
        <p:spPr>
          <a:xfrm>
            <a:off x="3705225" y="2211526"/>
            <a:ext cx="1801714" cy="461665"/>
          </a:xfrm>
          <a:prstGeom prst="rect">
            <a:avLst/>
          </a:prstGeom>
          <a:noFill/>
        </p:spPr>
        <p:txBody>
          <a:bodyPr wrap="square" rtlCol="0">
            <a:spAutoFit/>
          </a:bodyPr>
          <a:lstStyle/>
          <a:p>
            <a:r>
              <a:rPr lang="en-GB" sz="2400" dirty="0"/>
              <a:t>Human Spirit</a:t>
            </a:r>
          </a:p>
        </p:txBody>
      </p:sp>
      <p:sp>
        <p:nvSpPr>
          <p:cNvPr id="15" name="TextBox 14">
            <a:extLst>
              <a:ext uri="{FF2B5EF4-FFF2-40B4-BE49-F238E27FC236}">
                <a16:creationId xmlns:a16="http://schemas.microsoft.com/office/drawing/2014/main" id="{29FEF641-F910-42E9-93A9-10C190198C0F}"/>
              </a:ext>
            </a:extLst>
          </p:cNvPr>
          <p:cNvSpPr txBox="1"/>
          <p:nvPr/>
        </p:nvSpPr>
        <p:spPr>
          <a:xfrm flipH="1">
            <a:off x="3838575" y="4790329"/>
            <a:ext cx="1668364" cy="461665"/>
          </a:xfrm>
          <a:prstGeom prst="rect">
            <a:avLst/>
          </a:prstGeom>
          <a:noFill/>
        </p:spPr>
        <p:txBody>
          <a:bodyPr wrap="square" rtlCol="0">
            <a:spAutoFit/>
          </a:bodyPr>
          <a:lstStyle/>
          <a:p>
            <a:r>
              <a:rPr lang="en-GB" sz="2400" dirty="0"/>
              <a:t>Holy Spirit</a:t>
            </a:r>
          </a:p>
        </p:txBody>
      </p:sp>
      <p:sp>
        <p:nvSpPr>
          <p:cNvPr id="17" name="TextBox 16">
            <a:extLst>
              <a:ext uri="{FF2B5EF4-FFF2-40B4-BE49-F238E27FC236}">
                <a16:creationId xmlns:a16="http://schemas.microsoft.com/office/drawing/2014/main" id="{F70D25B3-6828-4500-AD06-1E121E38BF81}"/>
              </a:ext>
            </a:extLst>
          </p:cNvPr>
          <p:cNvSpPr txBox="1"/>
          <p:nvPr/>
        </p:nvSpPr>
        <p:spPr>
          <a:xfrm flipH="1">
            <a:off x="2666999" y="5314949"/>
            <a:ext cx="3933825" cy="523220"/>
          </a:xfrm>
          <a:prstGeom prst="rect">
            <a:avLst/>
          </a:prstGeom>
          <a:noFill/>
        </p:spPr>
        <p:txBody>
          <a:bodyPr wrap="square" rtlCol="0">
            <a:spAutoFit/>
          </a:bodyPr>
          <a:lstStyle/>
          <a:p>
            <a:r>
              <a:rPr lang="en-GB" sz="2800" dirty="0"/>
              <a:t>Body					Mind</a:t>
            </a:r>
          </a:p>
        </p:txBody>
      </p:sp>
      <p:sp>
        <p:nvSpPr>
          <p:cNvPr id="21" name="TextBox 20">
            <a:extLst>
              <a:ext uri="{FF2B5EF4-FFF2-40B4-BE49-F238E27FC236}">
                <a16:creationId xmlns:a16="http://schemas.microsoft.com/office/drawing/2014/main" id="{9FE8ACCA-9E9D-4FCA-8A0F-CD4CAFE0B4A7}"/>
              </a:ext>
            </a:extLst>
          </p:cNvPr>
          <p:cNvSpPr txBox="1"/>
          <p:nvPr/>
        </p:nvSpPr>
        <p:spPr>
          <a:xfrm>
            <a:off x="4114800" y="2971800"/>
            <a:ext cx="914400" cy="914400"/>
          </a:xfrm>
          <a:prstGeom prst="rect">
            <a:avLst/>
          </a:prstGeom>
          <a:noFill/>
        </p:spPr>
        <p:txBody>
          <a:bodyPr wrap="square" rtlCol="0">
            <a:spAutoFit/>
          </a:bodyPr>
          <a:lstStyle/>
          <a:p>
            <a:endParaRPr lang="en-GB" dirty="0"/>
          </a:p>
        </p:txBody>
      </p:sp>
      <p:sp>
        <p:nvSpPr>
          <p:cNvPr id="22" name="TextBox 21">
            <a:extLst>
              <a:ext uri="{FF2B5EF4-FFF2-40B4-BE49-F238E27FC236}">
                <a16:creationId xmlns:a16="http://schemas.microsoft.com/office/drawing/2014/main" id="{8166A190-70C4-4691-92BE-7726B27BA5B1}"/>
              </a:ext>
            </a:extLst>
          </p:cNvPr>
          <p:cNvSpPr txBox="1"/>
          <p:nvPr/>
        </p:nvSpPr>
        <p:spPr>
          <a:xfrm>
            <a:off x="1733550" y="3429000"/>
            <a:ext cx="2381250" cy="461665"/>
          </a:xfrm>
          <a:prstGeom prst="rect">
            <a:avLst/>
          </a:prstGeom>
          <a:noFill/>
        </p:spPr>
        <p:txBody>
          <a:bodyPr wrap="square" rtlCol="0">
            <a:spAutoFit/>
          </a:bodyPr>
          <a:lstStyle/>
          <a:p>
            <a:r>
              <a:rPr lang="en-GB" sz="2400" dirty="0"/>
              <a:t>Grace</a:t>
            </a:r>
          </a:p>
        </p:txBody>
      </p:sp>
      <p:cxnSp>
        <p:nvCxnSpPr>
          <p:cNvPr id="24" name="Straight Arrow Connector 23">
            <a:extLst>
              <a:ext uri="{FF2B5EF4-FFF2-40B4-BE49-F238E27FC236}">
                <a16:creationId xmlns:a16="http://schemas.microsoft.com/office/drawing/2014/main" id="{B0CC3379-20E5-4497-89BF-07AFA1BD8994}"/>
              </a:ext>
            </a:extLst>
          </p:cNvPr>
          <p:cNvCxnSpPr/>
          <p:nvPr/>
        </p:nvCxnSpPr>
        <p:spPr>
          <a:xfrm flipV="1">
            <a:off x="-847725" y="38100"/>
            <a:ext cx="0" cy="9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Arrow: Right 25">
            <a:extLst>
              <a:ext uri="{FF2B5EF4-FFF2-40B4-BE49-F238E27FC236}">
                <a16:creationId xmlns:a16="http://schemas.microsoft.com/office/drawing/2014/main" id="{E3CFFC80-90CA-4676-BCC0-1190ABDD7B89}"/>
              </a:ext>
            </a:extLst>
          </p:cNvPr>
          <p:cNvSpPr/>
          <p:nvPr/>
        </p:nvSpPr>
        <p:spPr>
          <a:xfrm flipV="1">
            <a:off x="2748408" y="3551573"/>
            <a:ext cx="1162051" cy="314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2AB42D54-2E7F-4564-AC79-417861947512}"/>
              </a:ext>
            </a:extLst>
          </p:cNvPr>
          <p:cNvSpPr txBox="1"/>
          <p:nvPr/>
        </p:nvSpPr>
        <p:spPr>
          <a:xfrm>
            <a:off x="2376486" y="6051025"/>
            <a:ext cx="4381501" cy="523220"/>
          </a:xfrm>
          <a:prstGeom prst="rect">
            <a:avLst/>
          </a:prstGeom>
          <a:noFill/>
        </p:spPr>
        <p:txBody>
          <a:bodyPr wrap="square" rtlCol="0">
            <a:spAutoFit/>
          </a:bodyPr>
          <a:lstStyle/>
          <a:p>
            <a:pPr algn="ctr"/>
            <a:r>
              <a:rPr lang="en-GB" sz="2800" dirty="0"/>
              <a:t>God initiates: Self responds</a:t>
            </a:r>
          </a:p>
        </p:txBody>
      </p:sp>
    </p:spTree>
    <p:extLst>
      <p:ext uri="{BB962C8B-B14F-4D97-AF65-F5344CB8AC3E}">
        <p14:creationId xmlns:p14="http://schemas.microsoft.com/office/powerpoint/2010/main" val="3317725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AD3DD0-2B47-4F02-8386-4AFC4F1140B3}"/>
              </a:ext>
            </a:extLst>
          </p:cNvPr>
          <p:cNvSpPr>
            <a:spLocks noGrp="1"/>
          </p:cNvSpPr>
          <p:nvPr>
            <p:ph idx="1"/>
          </p:nvPr>
        </p:nvSpPr>
        <p:spPr>
          <a:xfrm>
            <a:off x="628650" y="1034716"/>
            <a:ext cx="7886700" cy="5142247"/>
          </a:xfrm>
        </p:spPr>
        <p:txBody>
          <a:bodyPr>
            <a:normAutofit/>
          </a:bodyPr>
          <a:lstStyle/>
          <a:p>
            <a:r>
              <a:rPr lang="en-GB" sz="4000" b="1" dirty="0"/>
              <a:t>Formal prayer: </a:t>
            </a:r>
            <a:r>
              <a:rPr lang="en-GB" sz="3600" dirty="0"/>
              <a:t>the time that we formally withdraw from activity to express our relationship with the Lord.</a:t>
            </a:r>
          </a:p>
          <a:p>
            <a:r>
              <a:rPr lang="en-GB" sz="4000" b="1" dirty="0"/>
              <a:t>Service: </a:t>
            </a:r>
            <a:r>
              <a:rPr lang="en-GB" sz="3600" dirty="0"/>
              <a:t>all of the activities that we perform outside of our prayer time to fulfil God’s will in our life; which included our daily work as well as all other activities done in tune with the Holy Spirit</a:t>
            </a:r>
          </a:p>
        </p:txBody>
      </p:sp>
    </p:spTree>
    <p:extLst>
      <p:ext uri="{BB962C8B-B14F-4D97-AF65-F5344CB8AC3E}">
        <p14:creationId xmlns:p14="http://schemas.microsoft.com/office/powerpoint/2010/main" val="2742816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195C762D-038F-4A32-A772-C0630BB59F53}"/>
              </a:ext>
            </a:extLst>
          </p:cNvPr>
          <p:cNvSpPr>
            <a:spLocks noGrp="1"/>
          </p:cNvSpPr>
          <p:nvPr>
            <p:ph type="title"/>
          </p:nvPr>
        </p:nvSpPr>
        <p:spPr/>
        <p:txBody>
          <a:bodyPr>
            <a:normAutofit fontScale="90000"/>
          </a:bodyPr>
          <a:lstStyle/>
          <a:p>
            <a:r>
              <a:rPr lang="en-GB" dirty="0"/>
              <a:t>Prayer and service: interconnected parts of the same life.</a:t>
            </a:r>
          </a:p>
        </p:txBody>
      </p:sp>
      <p:pic>
        <p:nvPicPr>
          <p:cNvPr id="1026" name="Picture 2" descr="Image result for two sides of the same coin">
            <a:extLst>
              <a:ext uri="{FF2B5EF4-FFF2-40B4-BE49-F238E27FC236}">
                <a16:creationId xmlns:a16="http://schemas.microsoft.com/office/drawing/2014/main" id="{D0C4C4FC-89B5-4BD3-A1BC-030173DA547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789521" y="1955384"/>
            <a:ext cx="3564958" cy="3667917"/>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Arrow Connector 12">
            <a:extLst>
              <a:ext uri="{FF2B5EF4-FFF2-40B4-BE49-F238E27FC236}">
                <a16:creationId xmlns:a16="http://schemas.microsoft.com/office/drawing/2014/main" id="{5919B910-C57E-4AAC-B333-8FF998AF3A5B}"/>
              </a:ext>
            </a:extLst>
          </p:cNvPr>
          <p:cNvCxnSpPr>
            <a:cxnSpLocks/>
            <a:stCxn id="27" idx="3"/>
          </p:cNvCxnSpPr>
          <p:nvPr/>
        </p:nvCxnSpPr>
        <p:spPr>
          <a:xfrm flipH="1" flipV="1">
            <a:off x="4283246" y="3789344"/>
            <a:ext cx="2598816" cy="90660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30967E5B-2DA8-4EF2-A9FB-ABAE0CE3C3B3}"/>
              </a:ext>
            </a:extLst>
          </p:cNvPr>
          <p:cNvCxnSpPr>
            <a:cxnSpLocks/>
          </p:cNvCxnSpPr>
          <p:nvPr/>
        </p:nvCxnSpPr>
        <p:spPr>
          <a:xfrm>
            <a:off x="1624263" y="2554324"/>
            <a:ext cx="2105526" cy="573887"/>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09DFAA5-F157-42C2-8AFC-AF6550B98BD4}"/>
              </a:ext>
            </a:extLst>
          </p:cNvPr>
          <p:cNvSpPr txBox="1"/>
          <p:nvPr/>
        </p:nvSpPr>
        <p:spPr>
          <a:xfrm>
            <a:off x="372979" y="2261937"/>
            <a:ext cx="1251284" cy="584775"/>
          </a:xfrm>
          <a:prstGeom prst="rect">
            <a:avLst/>
          </a:prstGeom>
          <a:noFill/>
        </p:spPr>
        <p:txBody>
          <a:bodyPr wrap="square" rtlCol="0">
            <a:spAutoFit/>
          </a:bodyPr>
          <a:lstStyle/>
          <a:p>
            <a:r>
              <a:rPr lang="en-GB" sz="3200" dirty="0"/>
              <a:t>Prayer</a:t>
            </a:r>
          </a:p>
        </p:txBody>
      </p:sp>
      <p:sp>
        <p:nvSpPr>
          <p:cNvPr id="27" name="TextBox 26">
            <a:extLst>
              <a:ext uri="{FF2B5EF4-FFF2-40B4-BE49-F238E27FC236}">
                <a16:creationId xmlns:a16="http://schemas.microsoft.com/office/drawing/2014/main" id="{FB57BF82-115B-41AC-952F-6038B925A473}"/>
              </a:ext>
            </a:extLst>
          </p:cNvPr>
          <p:cNvSpPr txBox="1"/>
          <p:nvPr/>
        </p:nvSpPr>
        <p:spPr>
          <a:xfrm flipH="1">
            <a:off x="6882062" y="4403558"/>
            <a:ext cx="1567419" cy="584775"/>
          </a:xfrm>
          <a:prstGeom prst="rect">
            <a:avLst/>
          </a:prstGeom>
          <a:noFill/>
        </p:spPr>
        <p:txBody>
          <a:bodyPr wrap="square" rtlCol="0">
            <a:spAutoFit/>
          </a:bodyPr>
          <a:lstStyle/>
          <a:p>
            <a:r>
              <a:rPr lang="en-GB" sz="3200" dirty="0"/>
              <a:t>Service</a:t>
            </a:r>
          </a:p>
        </p:txBody>
      </p:sp>
    </p:spTree>
    <p:extLst>
      <p:ext uri="{BB962C8B-B14F-4D97-AF65-F5344CB8AC3E}">
        <p14:creationId xmlns:p14="http://schemas.microsoft.com/office/powerpoint/2010/main" val="3400015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623CE-AA23-42DF-ACEC-041553605D29}"/>
              </a:ext>
            </a:extLst>
          </p:cNvPr>
          <p:cNvSpPr>
            <a:spLocks noGrp="1"/>
          </p:cNvSpPr>
          <p:nvPr>
            <p:ph type="title"/>
          </p:nvPr>
        </p:nvSpPr>
        <p:spPr/>
        <p:txBody>
          <a:bodyPr/>
          <a:lstStyle/>
          <a:p>
            <a:r>
              <a:rPr lang="en-GB" dirty="0"/>
              <a:t>Formal prayer supports service: in the life of Jesus.</a:t>
            </a:r>
          </a:p>
        </p:txBody>
      </p:sp>
      <p:sp>
        <p:nvSpPr>
          <p:cNvPr id="3" name="Content Placeholder 2">
            <a:extLst>
              <a:ext uri="{FF2B5EF4-FFF2-40B4-BE49-F238E27FC236}">
                <a16:creationId xmlns:a16="http://schemas.microsoft.com/office/drawing/2014/main" id="{F3AEB725-51E5-4BB3-8947-3990AC7BEDE7}"/>
              </a:ext>
            </a:extLst>
          </p:cNvPr>
          <p:cNvSpPr>
            <a:spLocks noGrp="1"/>
          </p:cNvSpPr>
          <p:nvPr>
            <p:ph idx="1"/>
          </p:nvPr>
        </p:nvSpPr>
        <p:spPr/>
        <p:txBody>
          <a:bodyPr/>
          <a:lstStyle/>
          <a:p>
            <a:r>
              <a:rPr lang="en-GB" sz="3200" dirty="0"/>
              <a:t>Before the beginning of his public ministry.</a:t>
            </a:r>
          </a:p>
          <a:p>
            <a:r>
              <a:rPr lang="en-GB" sz="3200" dirty="0"/>
              <a:t>Before the sermon on the mount.</a:t>
            </a:r>
          </a:p>
          <a:p>
            <a:r>
              <a:rPr lang="en-GB" sz="3200" dirty="0"/>
              <a:t>Before choosing the 12 disciples.</a:t>
            </a:r>
          </a:p>
          <a:p>
            <a:r>
              <a:rPr lang="en-GB" sz="3200" dirty="0"/>
              <a:t>Before leaving Galilee and journeying towards Jerusalem.</a:t>
            </a:r>
          </a:p>
          <a:p>
            <a:r>
              <a:rPr lang="en-GB" sz="3200" dirty="0"/>
              <a:t>In the garden of Gethsemane before his arrest.</a:t>
            </a:r>
          </a:p>
          <a:p>
            <a:endParaRPr lang="en-GB" dirty="0"/>
          </a:p>
        </p:txBody>
      </p:sp>
    </p:spTree>
    <p:extLst>
      <p:ext uri="{BB962C8B-B14F-4D97-AF65-F5344CB8AC3E}">
        <p14:creationId xmlns:p14="http://schemas.microsoft.com/office/powerpoint/2010/main" val="2858677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E8557-4A95-4CE1-913E-3A269A1C0935}"/>
              </a:ext>
            </a:extLst>
          </p:cNvPr>
          <p:cNvSpPr>
            <a:spLocks noGrp="1"/>
          </p:cNvSpPr>
          <p:nvPr>
            <p:ph type="title"/>
          </p:nvPr>
        </p:nvSpPr>
        <p:spPr/>
        <p:txBody>
          <a:bodyPr/>
          <a:lstStyle/>
          <a:p>
            <a:r>
              <a:rPr lang="en-GB" dirty="0"/>
              <a:t>Service supports formal prayer</a:t>
            </a:r>
          </a:p>
        </p:txBody>
      </p:sp>
      <p:sp>
        <p:nvSpPr>
          <p:cNvPr id="3" name="Content Placeholder 2">
            <a:extLst>
              <a:ext uri="{FF2B5EF4-FFF2-40B4-BE49-F238E27FC236}">
                <a16:creationId xmlns:a16="http://schemas.microsoft.com/office/drawing/2014/main" id="{CDFCD2CF-C9CD-4E92-86FB-34B559B1F906}"/>
              </a:ext>
            </a:extLst>
          </p:cNvPr>
          <p:cNvSpPr>
            <a:spLocks noGrp="1"/>
          </p:cNvSpPr>
          <p:nvPr>
            <p:ph idx="1"/>
          </p:nvPr>
        </p:nvSpPr>
        <p:spPr>
          <a:xfrm>
            <a:off x="628650" y="1467853"/>
            <a:ext cx="7886700" cy="4709110"/>
          </a:xfrm>
        </p:spPr>
        <p:txBody>
          <a:bodyPr>
            <a:normAutofit/>
          </a:bodyPr>
          <a:lstStyle/>
          <a:p>
            <a:r>
              <a:rPr lang="en-GB" sz="3200" dirty="0"/>
              <a:t>‘Service’ is the time when the Holy Spirit accompanies us</a:t>
            </a:r>
          </a:p>
          <a:p>
            <a:r>
              <a:rPr lang="en-GB" sz="3200" dirty="0"/>
              <a:t>Apprentices us. </a:t>
            </a:r>
          </a:p>
          <a:p>
            <a:r>
              <a:rPr lang="en-GB" sz="3200" dirty="0"/>
              <a:t>Equips us, </a:t>
            </a:r>
          </a:p>
          <a:p>
            <a:r>
              <a:rPr lang="en-GB" sz="3200" dirty="0"/>
              <a:t>Inspires us, </a:t>
            </a:r>
          </a:p>
          <a:p>
            <a:r>
              <a:rPr lang="en-GB" sz="3200" dirty="0"/>
              <a:t>Empowers us </a:t>
            </a:r>
          </a:p>
          <a:p>
            <a:r>
              <a:rPr lang="en-GB" sz="3200" dirty="0"/>
              <a:t>Accomplishes, through us, what God wants to achieve on this earth!</a:t>
            </a:r>
          </a:p>
        </p:txBody>
      </p:sp>
    </p:spTree>
    <p:extLst>
      <p:ext uri="{BB962C8B-B14F-4D97-AF65-F5344CB8AC3E}">
        <p14:creationId xmlns:p14="http://schemas.microsoft.com/office/powerpoint/2010/main" val="12417840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960</Words>
  <Application>Microsoft Office PowerPoint</Application>
  <PresentationFormat>On-screen Show (4:3)</PresentationFormat>
  <Paragraphs>72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‘Being loved into life’</vt:lpstr>
      <vt:lpstr>PowerPoint Presentation</vt:lpstr>
      <vt:lpstr>Being loved into life: Lent 25</vt:lpstr>
      <vt:lpstr>PowerPoint Presentation</vt:lpstr>
      <vt:lpstr>Two models of Spirituality:</vt:lpstr>
      <vt:lpstr>PowerPoint Presentation</vt:lpstr>
      <vt:lpstr>Prayer and service: interconnected parts of the same life.</vt:lpstr>
      <vt:lpstr>Formal prayer supports service: in the life of Jesus.</vt:lpstr>
      <vt:lpstr>Service supports formal prayer</vt:lpstr>
      <vt:lpstr>PowerPoint Presentation</vt:lpstr>
      <vt:lpstr>PowerPoint Presentation</vt:lpstr>
      <vt:lpstr>PowerPoint Presentation</vt:lpstr>
      <vt:lpstr>Body</vt:lpstr>
      <vt:lpstr>Minds</vt:lpstr>
      <vt:lpstr>Spirit</vt:lpstr>
      <vt:lpstr>PowerPoint Presentation</vt:lpstr>
      <vt:lpstr>‘One life in Christ’:</vt:lpstr>
      <vt:lpstr>PowerPoint Presentation</vt:lpstr>
      <vt:lpstr>Small group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loved into life’</dc:title>
  <dc:creator>Andrew Buchanan</dc:creator>
  <cp:lastModifiedBy>Andrew Buchanan</cp:lastModifiedBy>
  <cp:revision>9</cp:revision>
  <dcterms:created xsi:type="dcterms:W3CDTF">2025-03-02T19:42:58Z</dcterms:created>
  <dcterms:modified xsi:type="dcterms:W3CDTF">2025-04-07T11:47:39Z</dcterms:modified>
</cp:coreProperties>
</file>